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4" r:id="rId4"/>
    <p:sldMasterId id="214748369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IBM Plex Sans"/>
      <p:regular r:id="rId38"/>
      <p:bold r:id="rId39"/>
      <p:italic r:id="rId40"/>
      <p:boldItalic r:id="rId41"/>
    </p:embeddedFont>
    <p:embeddedFont>
      <p:font typeface="Roboto"/>
      <p:regular r:id="rId42"/>
      <p:bold r:id="rId43"/>
      <p:italic r:id="rId44"/>
      <p:boldItalic r:id="rId45"/>
    </p:embeddedFont>
    <p:embeddedFont>
      <p:font typeface="Montserrat"/>
      <p:regular r:id="rId46"/>
      <p:bold r:id="rId47"/>
      <p:italic r:id="rId48"/>
      <p:boldItalic r:id="rId49"/>
    </p:embeddedFont>
    <p:embeddedFont>
      <p:font typeface="IBM Plex Sans SemiBold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-italic.fntdata"/><Relationship Id="rId42" Type="http://schemas.openxmlformats.org/officeDocument/2006/relationships/font" Target="fonts/Roboto-regular.fntdata"/><Relationship Id="rId41" Type="http://schemas.openxmlformats.org/officeDocument/2006/relationships/font" Target="fonts/IBMPlexSans-boldItalic.fntdata"/><Relationship Id="rId44" Type="http://schemas.openxmlformats.org/officeDocument/2006/relationships/font" Target="fonts/Roboto-italic.fntdata"/><Relationship Id="rId43" Type="http://schemas.openxmlformats.org/officeDocument/2006/relationships/font" Target="fonts/Roboto-bold.fntdata"/><Relationship Id="rId46" Type="http://schemas.openxmlformats.org/officeDocument/2006/relationships/font" Target="fonts/Montserrat-regular.fntdata"/><Relationship Id="rId45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Montserrat-italic.fntdata"/><Relationship Id="rId47" Type="http://schemas.openxmlformats.org/officeDocument/2006/relationships/font" Target="fonts/Montserrat-bold.fntdata"/><Relationship Id="rId49" Type="http://schemas.openxmlformats.org/officeDocument/2006/relationships/font" Target="fonts/Montserra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IBMPlexSans-bold.fntdata"/><Relationship Id="rId38" Type="http://schemas.openxmlformats.org/officeDocument/2006/relationships/font" Target="fonts/IBMPlexSans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IBMPlexSansSemiBold-bold.fntdata"/><Relationship Id="rId50" Type="http://schemas.openxmlformats.org/officeDocument/2006/relationships/font" Target="fonts/IBMPlexSansSemiBold-regular.fntdata"/><Relationship Id="rId53" Type="http://schemas.openxmlformats.org/officeDocument/2006/relationships/font" Target="fonts/IBMPlexSansSemiBold-boldItalic.fntdata"/><Relationship Id="rId52" Type="http://schemas.openxmlformats.org/officeDocument/2006/relationships/font" Target="fonts/IBMPlexSansSemiBold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4.png>
</file>

<file path=ppt/media/image26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6842c3ba55_0_1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16842c3ba55_0_1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Выбери любой подходящий макет с названием “Титульник”.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79bdf3e14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79bdf3e14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6842c3ba55_2_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6842c3ba55_2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79bdf3e14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79bdf3e14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6842c3ba55_2_9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6842c3ba55_2_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79bdf3e14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79bdf3e14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6842c3ba55_2_9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6842c3ba55_2_9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79bdf3e14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79bdf3e14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6842c3ba55_2_8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6842c3ba55_2_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79bdf3e14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79bdf3e14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6842c3ba55_2_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6842c3ba55_2_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2b9634af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2b9634af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Стандартный слайд знакомства.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79bdf3e14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79bdf3e14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6842c3ba55_2_8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6842c3ba55_2_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79bdf3e14e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79bdf3e14e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6842c3ba55_2_9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16842c3ba55_2_9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79bdf3e14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79bdf3e14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6842c3ba55_2_8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6842c3ba55_2_8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179bdf3e14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179bdf3e14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6842c3ba55_2_9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6842c3ba55_2_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79bdf3e14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79bdf3e14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6842c3ba55_2_8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16842c3ba55_2_8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6842c3ba55_2_8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6842c3ba55_2_8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6842c3ba55_2_8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6842c3ba55_2_8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6842c3ba55_2_8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2" name="Google Shape;502;g16842c3ba55_2_8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 совсем. Но всегда используем в конце презентации.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6842c3ba55_2_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6842c3ba55_2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6842c3ba55_2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6842c3ba55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6842c3ba55_0_1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6842c3ba55_0_1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6842c3ba55_2_8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6842c3ba55_2_8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79bdf3e1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79bdf3e1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6842c3ba55_2_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6842c3ba55_2_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Relationship Id="rId3" Type="http://schemas.openxmlformats.org/officeDocument/2006/relationships/image" Target="../media/image2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Relationship Id="rId3" Type="http://schemas.openxmlformats.org/officeDocument/2006/relationships/image" Target="../media/image2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7" name="Google Shape;5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5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1" name="Google Shape;61;p1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2" name="Google Shape;6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" name="Google Shape;6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2" type="subTitle"/>
          </p:nvPr>
        </p:nvSpPr>
        <p:spPr>
          <a:xfrm>
            <a:off x="3805200" y="144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2" name="Google Shape;7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8"/>
          <p:cNvSpPr txBox="1"/>
          <p:nvPr>
            <p:ph idx="3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" name="Google Shape;77;p19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8" name="Google Shape;78;p19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9" name="Google Shape;79;p19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" name="Google Shape;81;p19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2" name="Google Shape;82;p19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19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4" name="Google Shape;84;p19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7" name="Google Shape;8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">
  <p:cSld name="1_Title slide 5_2_1_4_1_1_1_1"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0" name="Google Shape;90;p20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1" name="Google Shape;91;p20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4" name="Google Shape;94;p20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" name="Google Shape;95;p20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6" name="Google Shape;96;p20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7" name="Google Shape;97;p20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20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2" name="Google Shape;102;p20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4" name="Google Shape;104;p20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5" name="Google Shape;105;p20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>
            <p:ph idx="24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">
  <p:cSld name="1_Title slide 5_2_1_4_1_1_1_1_1"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2" type="subTitle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3" type="subTitle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7" name="Google Shape;117;p21"/>
          <p:cNvSpPr txBox="1"/>
          <p:nvPr>
            <p:ph idx="4" type="subTitle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8" name="Google Shape;118;p21"/>
          <p:cNvSpPr txBox="1"/>
          <p:nvPr>
            <p:ph idx="5" type="subTitle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6" type="subTitle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7" type="subTitle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1" name="Google Shape;121;p21"/>
          <p:cNvSpPr txBox="1"/>
          <p:nvPr>
            <p:ph idx="8" type="subTitle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2" name="Google Shape;122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>
            <p:ph idx="9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 1">
  <p:cSld name="1_Title slide 5_2_1_4_1_1_1_1_1_1"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6" name="Google Shape;126;p22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7" name="Google Shape;127;p22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8" name="Google Shape;128;p22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9" name="Google Shape;129;p22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0" name="Google Shape;130;p22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1" name="Google Shape;131;p22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2" name="Google Shape;132;p22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3" name="Google Shape;133;p22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8" name="Google Shape;13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2" name="Google Shape;142;p23"/>
          <p:cNvSpPr txBox="1"/>
          <p:nvPr>
            <p:ph idx="1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3" name="Google Shape;143;p23"/>
          <p:cNvSpPr txBox="1"/>
          <p:nvPr>
            <p:ph idx="2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3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4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5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6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7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8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9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idx="13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2" name="Google Shape;152;p23"/>
          <p:cNvSpPr txBox="1"/>
          <p:nvPr>
            <p:ph idx="14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3" name="Google Shape;153;p23"/>
          <p:cNvSpPr txBox="1"/>
          <p:nvPr>
            <p:ph idx="15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54" name="Google Shape;154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3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Что будет на уроке - 2 вариант ">
  <p:cSld name="1_Title slide 5_2_1_2_1">
    <p:bg>
      <p:bgPr>
        <a:solidFill>
          <a:schemeClr val="l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2" type="subTitle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3" type="body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4" type="subTitle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5" type="body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6" type="subTitle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7" type="body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5" name="Google Shape;165;p24"/>
          <p:cNvSpPr txBox="1"/>
          <p:nvPr>
            <p:ph idx="8" type="subTitle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4"/>
          <p:cNvSpPr txBox="1"/>
          <p:nvPr>
            <p:ph idx="9" type="body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7" name="Google Shape;167;p24"/>
          <p:cNvSpPr txBox="1"/>
          <p:nvPr>
            <p:ph idx="13" type="subTitle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" name="Google Shape;168;p24"/>
          <p:cNvSpPr txBox="1"/>
          <p:nvPr>
            <p:ph idx="14" type="body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9" name="Google Shape;169;p24"/>
          <p:cNvSpPr txBox="1"/>
          <p:nvPr>
            <p:ph idx="15" type="subTitle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70" name="Google Shape;170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75" name="Google Shape;175;p2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6" name="Google Shape;17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79" name="Google Shape;179;p26"/>
          <p:cNvSpPr txBox="1"/>
          <p:nvPr>
            <p:ph idx="1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80" name="Google Shape;18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6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0">
  <p:cSld name="1_Title slide 5_2_1_11"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6" name="Google Shape;18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9">
  <p:cSld name="1_Title slide 5_2_1_10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9" name="Google Shape;189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0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97" name="Google Shape;197;p3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2" name="Google Shape;202;p3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3" name="Google Shape;20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7" name="Google Shape;207;p3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8" name="Google Shape;20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4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4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" name="Google Shape;213;p34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4" name="Google Shape;21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5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9" name="Google Shape;21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5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6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3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28" name="Google Shape;228;p3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9" name="Google Shape;22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8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34" name="Google Shape;234;p38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5" name="Google Shape;235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39" name="Google Shape;239;p3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0" name="Google Shape;240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0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0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5" name="Google Shape;245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0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41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1" name="Google Shape;25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1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2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6" name="Google Shape;256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3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60" name="Google Shape;260;p43"/>
          <p:cNvSpPr txBox="1"/>
          <p:nvPr>
            <p:ph idx="1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43"/>
          <p:cNvSpPr txBox="1"/>
          <p:nvPr>
            <p:ph idx="2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62" name="Google Shape;26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3"/>
          <p:cNvSpPr txBox="1"/>
          <p:nvPr>
            <p:ph idx="3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_12">
    <p:bg>
      <p:bgPr>
        <a:solidFill>
          <a:srgbClr val="252525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4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66" name="Google Shape;266;p44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7" name="Google Shape;267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4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_1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1" name="Google Shape;271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_1">
    <p:bg>
      <p:bgPr>
        <a:solidFill>
          <a:schemeClr val="lt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7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79" name="Google Shape;279;p47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0" name="Google Shape;280;p47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47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2" name="Google Shape;282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7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8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88" name="Google Shape;288;p48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12700" marR="1181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"/>
              <a:t>Семинар 1</a:t>
            </a:r>
            <a:endParaRPr/>
          </a:p>
          <a:p>
            <a:pPr indent="0" lvl="0" marL="12700" marR="1181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" sz="1200"/>
              <a:t>Введение в BI и из каких этапов состоит создание отчета</a:t>
            </a:r>
            <a:endParaRPr sz="1200"/>
          </a:p>
        </p:txBody>
      </p:sp>
      <p:pic>
        <p:nvPicPr>
          <p:cNvPr id="294" name="Google Shape;294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825" y="352675"/>
            <a:ext cx="3325527" cy="280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8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Какие инструменты BI не может заменить даже теоретически?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56" name="Google Shape;356;p58"/>
          <p:cNvSpPr txBox="1"/>
          <p:nvPr>
            <p:ph idx="1" type="subTitle"/>
          </p:nvPr>
        </p:nvSpPr>
        <p:spPr>
          <a:xfrm>
            <a:off x="540000" y="1168500"/>
            <a:ext cx="8064000" cy="25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Point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SQL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highlight>
                  <a:srgbClr val="B6D7A8"/>
                </a:highlight>
                <a:latin typeface="IBM Plex Sans"/>
                <a:ea typeface="IBM Plex Sans"/>
                <a:cs typeface="IBM Plex Sans"/>
                <a:sym typeface="IBM Plex Sans"/>
              </a:rPr>
              <a:t>CRM (Salesforce)</a:t>
            </a:r>
            <a:endParaRPr sz="1200">
              <a:solidFill>
                <a:schemeClr val="dk1"/>
              </a:solidFill>
              <a:highlight>
                <a:srgbClr val="B6D7A8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Excel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highlight>
                  <a:srgbClr val="B6D7A8"/>
                </a:highlight>
                <a:latin typeface="IBM Plex Sans"/>
                <a:ea typeface="IBM Plex Sans"/>
                <a:cs typeface="IBM Plex Sans"/>
                <a:sym typeface="IBM Plex Sans"/>
              </a:rPr>
              <a:t>ERP (1C)</a:t>
            </a:r>
            <a:endParaRPr sz="1200">
              <a:solidFill>
                <a:schemeClr val="dk1"/>
              </a:solidFill>
              <a:highlight>
                <a:srgbClr val="B6D7A8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Adobe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highlight>
                  <a:srgbClr val="B6D7A8"/>
                </a:highlight>
                <a:latin typeface="IBM Plex Sans"/>
                <a:ea typeface="IBM Plex Sans"/>
                <a:cs typeface="IBM Plex Sans"/>
                <a:sym typeface="IBM Plex Sans"/>
              </a:rPr>
              <a:t>Яндекс Метрика</a:t>
            </a:r>
            <a:endParaRPr sz="1200">
              <a:solidFill>
                <a:schemeClr val="dk1"/>
              </a:solidFill>
              <a:highlight>
                <a:srgbClr val="B6D7A8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highlight>
                  <a:srgbClr val="B6D7A8"/>
                </a:highlight>
                <a:latin typeface="IBM Plex Sans"/>
                <a:ea typeface="IBM Plex Sans"/>
                <a:cs typeface="IBM Plex Sans"/>
                <a:sym typeface="IBM Plex Sans"/>
              </a:rPr>
              <a:t>Word</a:t>
            </a:r>
            <a:endParaRPr sz="1200">
              <a:solidFill>
                <a:schemeClr val="dk1"/>
              </a:solidFill>
              <a:highlight>
                <a:srgbClr val="B6D7A8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7" name="Google Shape;357;p5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9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Какой инструмент BI может заменить, но это не эффективно?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3" name="Google Shape;363;p59"/>
          <p:cNvSpPr txBox="1"/>
          <p:nvPr>
            <p:ph idx="1" type="subTitle"/>
          </p:nvPr>
        </p:nvSpPr>
        <p:spPr>
          <a:xfrm>
            <a:off x="540000" y="1168500"/>
            <a:ext cx="80640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Point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SQL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Excel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Adobe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4" name="Google Shape;364;p5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0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Какой инструмент BI может заменить, но это не эффективно?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70" name="Google Shape;370;p60"/>
          <p:cNvSpPr txBox="1"/>
          <p:nvPr>
            <p:ph idx="1" type="subTitle"/>
          </p:nvPr>
        </p:nvSpPr>
        <p:spPr>
          <a:xfrm>
            <a:off x="540000" y="1168500"/>
            <a:ext cx="80640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Point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highlight>
                  <a:srgbClr val="B6D7A8"/>
                </a:highlight>
                <a:latin typeface="IBM Plex Sans"/>
                <a:ea typeface="IBM Plex Sans"/>
                <a:cs typeface="IBM Plex Sans"/>
                <a:sym typeface="IBM Plex Sans"/>
              </a:rPr>
              <a:t>SQL</a:t>
            </a:r>
            <a:endParaRPr sz="1200">
              <a:solidFill>
                <a:schemeClr val="dk1"/>
              </a:solidFill>
              <a:highlight>
                <a:srgbClr val="B6D7A8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Excel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highlight>
                  <a:srgbClr val="B6D7A8"/>
                </a:highlight>
                <a:latin typeface="IBM Plex Sans"/>
                <a:ea typeface="IBM Plex Sans"/>
                <a:cs typeface="IBM Plex Sans"/>
                <a:sym typeface="IBM Plex Sans"/>
              </a:rPr>
              <a:t>Adobe</a:t>
            </a:r>
            <a:endParaRPr sz="1200">
              <a:solidFill>
                <a:schemeClr val="dk1"/>
              </a:solidFill>
              <a:highlight>
                <a:srgbClr val="B6D7A8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1" name="Google Shape;371;p6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1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Какой язык не поддерживает Power BI?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77" name="Google Shape;377;p61"/>
          <p:cNvSpPr txBox="1"/>
          <p:nvPr>
            <p:ph idx="1" type="subTitle"/>
          </p:nvPr>
        </p:nvSpPr>
        <p:spPr>
          <a:xfrm>
            <a:off x="540000" y="1168500"/>
            <a:ext cx="8064000" cy="15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DAX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SQL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Python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8" name="Google Shape;378;p6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Какой язык не поддерживает Power BI?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84" name="Google Shape;384;p62"/>
          <p:cNvSpPr txBox="1"/>
          <p:nvPr>
            <p:ph idx="1" type="subTitle"/>
          </p:nvPr>
        </p:nvSpPr>
        <p:spPr>
          <a:xfrm>
            <a:off x="540000" y="1168500"/>
            <a:ext cx="8064000" cy="15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DAX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highlight>
                  <a:srgbClr val="B6D7A8"/>
                </a:highlight>
                <a:latin typeface="IBM Plex Sans"/>
                <a:ea typeface="IBM Plex Sans"/>
                <a:cs typeface="IBM Plex Sans"/>
                <a:sym typeface="IBM Plex Sans"/>
              </a:rPr>
              <a:t>SQL</a:t>
            </a:r>
            <a:endParaRPr sz="1200">
              <a:solidFill>
                <a:schemeClr val="dk1"/>
              </a:solidFill>
              <a:highlight>
                <a:srgbClr val="B6D7A8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Python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5" name="Google Shape;385;p6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3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Какой версии Power BI не существует?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91" name="Google Shape;391;p63"/>
          <p:cNvSpPr txBox="1"/>
          <p:nvPr>
            <p:ph idx="1" type="subTitle"/>
          </p:nvPr>
        </p:nvSpPr>
        <p:spPr>
          <a:xfrm>
            <a:off x="540000" y="1168500"/>
            <a:ext cx="8064000" cy="22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Embedded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Premium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On Premise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Pro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Sense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Desktop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Mobile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2" name="Google Shape;392;p6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4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Какой версии Power BI не существует?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98" name="Google Shape;398;p64"/>
          <p:cNvSpPr txBox="1"/>
          <p:nvPr>
            <p:ph idx="1" type="subTitle"/>
          </p:nvPr>
        </p:nvSpPr>
        <p:spPr>
          <a:xfrm>
            <a:off x="540000" y="1168500"/>
            <a:ext cx="8064000" cy="22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Embedded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Premium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On Premise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Pro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highlight>
                  <a:srgbClr val="B6D7A8"/>
                </a:highlight>
                <a:latin typeface="IBM Plex Sans"/>
                <a:ea typeface="IBM Plex Sans"/>
                <a:cs typeface="IBM Plex Sans"/>
                <a:sym typeface="IBM Plex Sans"/>
              </a:rPr>
              <a:t>Power BI Sense</a:t>
            </a:r>
            <a:endParaRPr sz="1200">
              <a:solidFill>
                <a:schemeClr val="dk1"/>
              </a:solidFill>
              <a:highlight>
                <a:srgbClr val="B6D7A8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Desktop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 Mobile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9" name="Google Shape;399;p6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5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Какие есть барьеры для дальнейшего развития BI?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05" name="Google Shape;405;p65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Открытый вопрос: напишите в чат свои варианты.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06" name="Google Shape;406;p6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6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Какие есть барьеры для дальнейшего развития BI?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2" name="Google Shape;412;p66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Качество данных и вовлеченность пользователей/культура компании.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3" name="Google Shape;413;p6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7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мы делаем с отчетом после того, как мы его зафинализировали?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9" name="Google Shape;419;p67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Открытый вопрос: напишите в чат свои варианты.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0" name="Google Shape;420;p6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0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12700" marR="11811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Давайте знакомиться!</a:t>
            </a:r>
            <a:endParaRPr/>
          </a:p>
        </p:txBody>
      </p:sp>
      <p:sp>
        <p:nvSpPr>
          <p:cNvPr id="300" name="Google Shape;300;p50"/>
          <p:cNvSpPr txBox="1"/>
          <p:nvPr>
            <p:ph type="title"/>
          </p:nvPr>
        </p:nvSpPr>
        <p:spPr>
          <a:xfrm>
            <a:off x="4110000" y="720000"/>
            <a:ext cx="4798800" cy="235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Антон Смирнов</a:t>
            </a:r>
            <a:endParaRPr sz="1800"/>
          </a:p>
        </p:txBody>
      </p:sp>
      <p:sp>
        <p:nvSpPr>
          <p:cNvPr id="301" name="Google Shape;301;p50"/>
          <p:cNvSpPr txBox="1"/>
          <p:nvPr>
            <p:ph idx="1" type="subTitle"/>
          </p:nvPr>
        </p:nvSpPr>
        <p:spPr>
          <a:xfrm>
            <a:off x="4110000" y="1029150"/>
            <a:ext cx="47988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ru" sz="1300">
                <a:solidFill>
                  <a:schemeClr val="dk2"/>
                </a:solidFill>
              </a:rPr>
              <a:t>Декан факультета BI-аналитики, CEO в Конгру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302" name="Google Shape;302;p50"/>
          <p:cNvSpPr txBox="1"/>
          <p:nvPr>
            <p:ph idx="2" type="subTitle"/>
          </p:nvPr>
        </p:nvSpPr>
        <p:spPr>
          <a:xfrm>
            <a:off x="4110000" y="1440000"/>
            <a:ext cx="4798800" cy="342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11 лет занимаюсь аналитикой, 6 из которых BI аналитикой.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92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Char char="💥"/>
            </a:pPr>
            <a:r>
              <a:rPr lang="ru">
                <a:solidFill>
                  <a:schemeClr val="dk1"/>
                </a:solidFill>
              </a:rPr>
              <a:t>Реализовал более 50 проектов в BI</a:t>
            </a:r>
            <a:endParaRPr>
              <a:solidFill>
                <a:schemeClr val="dk1"/>
              </a:solidFill>
            </a:endParaRPr>
          </a:p>
          <a:p>
            <a:pPr indent="-3192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💥"/>
            </a:pPr>
            <a:r>
              <a:rPr lang="ru">
                <a:solidFill>
                  <a:schemeClr val="dk1"/>
                </a:solidFill>
              </a:rPr>
              <a:t>Реализовал проекты для: Донстрой, Softline, Egis, Webinar.ru, НМИЦ Эндокринологии, Ключ Авто и прочие.</a:t>
            </a:r>
            <a:endParaRPr>
              <a:solidFill>
                <a:schemeClr val="dk1"/>
              </a:solidFill>
            </a:endParaRPr>
          </a:p>
          <a:p>
            <a:pPr indent="-3192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Char char="💥"/>
            </a:pPr>
            <a:r>
              <a:rPr lang="ru">
                <a:solidFill>
                  <a:schemeClr val="dk1"/>
                </a:solidFill>
              </a:rPr>
              <a:t>Тренер Microsoft по Power BI, провел тренинги для: KPMG, Газпром Нефть, Северсталь, Accenture.</a:t>
            </a:r>
            <a:endParaRPr>
              <a:solidFill>
                <a:schemeClr val="dk1"/>
              </a:solidFill>
            </a:endParaRPr>
          </a:p>
          <a:p>
            <a:pPr indent="-3192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Char char="💥"/>
            </a:pPr>
            <a:r>
              <a:rPr lang="ru">
                <a:solidFill>
                  <a:schemeClr val="dk1"/>
                </a:solidFill>
              </a:rPr>
              <a:t>Microsoft Financial Services Partner of the year 2019 за реализованный проект в Power BI Embedded.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303" name="Google Shape;303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475" y="955497"/>
            <a:ext cx="3265200" cy="338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8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мы делаем с отчетом после того, как мы его зафинализировали?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26" name="Google Shape;426;p68"/>
          <p:cNvSpPr txBox="1"/>
          <p:nvPr>
            <p:ph idx="1" type="subTitle"/>
          </p:nvPr>
        </p:nvSpPr>
        <p:spPr>
          <a:xfrm>
            <a:off x="540000" y="1168500"/>
            <a:ext cx="8064000" cy="18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📌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Поделиться с коллегами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📌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Настроить уровни доступа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📌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Объединить с другими отчетам в единую систему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📌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Вынести ключевые параметры на панель мониторинга 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📌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Настроить автоматическое обновление данных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BM Plex Sans"/>
              <a:buChar char="📌"/>
            </a:pPr>
            <a:r>
              <a:rPr lang="ru"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Настроить push уведомление для ключевых параметров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7" name="Google Shape;427;p6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9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Объясните разницу между облачными и не облачными технологиями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33" name="Google Shape;433;p69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Открытый вопрос: напишите в чат свои варианты или скажите в микрофон.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4" name="Google Shape;434;p6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0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Объясните разницу между облачными и не облачными технологиями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40" name="Google Shape;440;p70"/>
          <p:cNvSpPr txBox="1"/>
          <p:nvPr>
            <p:ph idx="1" type="subTitle"/>
          </p:nvPr>
        </p:nvSpPr>
        <p:spPr>
          <a:xfrm>
            <a:off x="540000" y="1168500"/>
            <a:ext cx="806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Серверные мощности могут увеличиваться под задачи vs cерверные мощности зависят от внутренних возможностей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1" name="Google Shape;441;p7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71"/>
          <p:cNvSpPr txBox="1"/>
          <p:nvPr>
            <p:ph type="title"/>
          </p:nvPr>
        </p:nvSpPr>
        <p:spPr>
          <a:xfrm>
            <a:off x="548750" y="720000"/>
            <a:ext cx="83286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Объясните разницу между облачными и не облачными версиями Power BI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47" name="Google Shape;447;p71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Открытый вопрос: напишите в чат свои варианты или скажите в микрофон.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8" name="Google Shape;448;p7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2"/>
          <p:cNvSpPr txBox="1"/>
          <p:nvPr>
            <p:ph type="title"/>
          </p:nvPr>
        </p:nvSpPr>
        <p:spPr>
          <a:xfrm>
            <a:off x="548750" y="720000"/>
            <a:ext cx="83286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Объясните разницу между облачными и не облачными версиями Power BI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54" name="Google Shape;454;p72"/>
          <p:cNvSpPr txBox="1"/>
          <p:nvPr>
            <p:ph idx="1" type="subTitle"/>
          </p:nvPr>
        </p:nvSpPr>
        <p:spPr>
          <a:xfrm>
            <a:off x="540000" y="1168500"/>
            <a:ext cx="80640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Облачные версии обновляется каждый месяц и есть кастомные визуализаций, R визуализаций и ArcGIS maps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5" name="Google Shape;455;p7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73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такое UX/UI отчетов?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61" name="Google Shape;461;p73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Открытый вопрос: напишите в чат свои варианты или скажите в микрофон.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2" name="Google Shape;462;p7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74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такое UX/UI отчетов?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68" name="Google Shape;468;p74"/>
          <p:cNvSpPr txBox="1"/>
          <p:nvPr>
            <p:ph idx="1" type="subTitle"/>
          </p:nvPr>
        </p:nvSpPr>
        <p:spPr>
          <a:xfrm>
            <a:off x="540000" y="1168500"/>
            <a:ext cx="8064000" cy="20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b="1" lang="ru" sz="12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UX - user experience, опыт пользователя</a:t>
            </a:r>
            <a:endParaRPr b="1" sz="12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Процесс определения того, как пользователь пользуется отчетом. Это описание того насколько просто пользователю достичь своих целей при помощи нашего дашборда.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b="1" lang="ru" sz="12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UI - user interface, пользовательский интерфейс</a:t>
            </a:r>
            <a:endParaRPr b="1" sz="12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Это описание физических свойств интерфейса: то как он выглядит, в какой цветовой гамме выполнен, как расположены элементы и прочее.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9" name="Google Shape;469;p7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75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Какие явления не позволяют признать сущность таблицей?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75" name="Google Shape;475;p75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Открытый вопрос: напишите в чат свои варианты или скажите в микрофон.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76" name="Google Shape;476;p7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pic>
        <p:nvPicPr>
          <p:cNvPr id="477" name="Google Shape;477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4050" y="3181529"/>
            <a:ext cx="3582375" cy="1360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4216" y="3129017"/>
            <a:ext cx="3103552" cy="16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6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Какие явления не позволяют признать сущность таблицей?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84" name="Google Shape;484;p76"/>
          <p:cNvSpPr txBox="1"/>
          <p:nvPr>
            <p:ph idx="1" type="subTitle"/>
          </p:nvPr>
        </p:nvSpPr>
        <p:spPr>
          <a:xfrm>
            <a:off x="540000" y="1168500"/>
            <a:ext cx="80640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Объединение ячеек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заголовке должна быть 1 строка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85" name="Google Shape;485;p7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pic>
        <p:nvPicPr>
          <p:cNvPr id="486" name="Google Shape;486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4050" y="3181529"/>
            <a:ext cx="3582375" cy="1360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4216" y="3129017"/>
            <a:ext cx="3103552" cy="16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77"/>
          <p:cNvSpPr txBox="1"/>
          <p:nvPr>
            <p:ph type="title"/>
          </p:nvPr>
        </p:nvSpPr>
        <p:spPr>
          <a:xfrm>
            <a:off x="540000" y="1887150"/>
            <a:ext cx="8064000" cy="607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Ваши вопросы</a:t>
            </a:r>
            <a:endParaRPr/>
          </a:p>
        </p:txBody>
      </p:sp>
      <p:sp>
        <p:nvSpPr>
          <p:cNvPr id="493" name="Google Shape;493;p77"/>
          <p:cNvSpPr txBox="1"/>
          <p:nvPr>
            <p:ph idx="2" type="title"/>
          </p:nvPr>
        </p:nvSpPr>
        <p:spPr>
          <a:xfrm>
            <a:off x="540000" y="3099250"/>
            <a:ext cx="8064000" cy="382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Любые вопросы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1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Расскажите о себе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09" name="Google Shape;309;p5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Знакомство</a:t>
            </a:r>
            <a:endParaRPr/>
          </a:p>
        </p:txBody>
      </p:sp>
      <p:sp>
        <p:nvSpPr>
          <p:cNvPr id="310" name="Google Shape;310;p51"/>
          <p:cNvSpPr txBox="1"/>
          <p:nvPr/>
        </p:nvSpPr>
        <p:spPr>
          <a:xfrm>
            <a:off x="548750" y="1368775"/>
            <a:ext cx="8064000" cy="27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Напишите в чат</a:t>
            </a:r>
            <a:r>
              <a:rPr b="1" lang="ru" sz="1300">
                <a:latin typeface="Montserrat"/>
                <a:ea typeface="Montserrat"/>
                <a:cs typeface="Montserrat"/>
                <a:sym typeface="Montserrat"/>
              </a:rPr>
              <a:t> или скажите в микрофон</a:t>
            </a:r>
            <a:r>
              <a:rPr b="1" lang="ru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🙋"/>
            </a:pPr>
            <a:r>
              <a:rPr lang="ru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Как вас зовут</a:t>
            </a:r>
            <a:endParaRPr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📆"/>
            </a:pPr>
            <a:r>
              <a:rPr lang="ru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Возраст (</a:t>
            </a:r>
            <a:r>
              <a:rPr lang="ru" sz="1300">
                <a:latin typeface="Montserrat"/>
                <a:ea typeface="Montserrat"/>
                <a:cs typeface="Montserrat"/>
                <a:sym typeface="Montserrat"/>
              </a:rPr>
              <a:t>опционально</a:t>
            </a:r>
            <a:r>
              <a:rPr lang="ru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👔"/>
            </a:pPr>
            <a:r>
              <a:rPr lang="ru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Опыт работы - сколько лет и в какой роли, есть ли опыт в аналитичес</a:t>
            </a:r>
            <a:r>
              <a:rPr lang="ru" sz="1300">
                <a:latin typeface="Montserrat"/>
                <a:ea typeface="Montserrat"/>
                <a:cs typeface="Montserrat"/>
                <a:sym typeface="Montserrat"/>
              </a:rPr>
              <a:t>ких профессиях</a:t>
            </a:r>
            <a:endParaRPr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💭"/>
            </a:pPr>
            <a:r>
              <a:rPr lang="ru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Чего ожидаете от обучения - каки</a:t>
            </a:r>
            <a:r>
              <a:rPr lang="ru" sz="1300">
                <a:latin typeface="Montserrat"/>
                <a:ea typeface="Montserrat"/>
                <a:cs typeface="Montserrat"/>
                <a:sym typeface="Montserrat"/>
              </a:rPr>
              <a:t>е навыки</a:t>
            </a:r>
            <a:endParaRPr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💡"/>
            </a:pPr>
            <a:r>
              <a:rPr lang="ru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Есть ли опыт в BI - оцените от 0 до 10, где </a:t>
            </a:r>
            <a:r>
              <a:rPr lang="ru" sz="1300">
                <a:latin typeface="Montserrat"/>
                <a:ea typeface="Montserrat"/>
                <a:cs typeface="Montserrat"/>
                <a:sym typeface="Montserrat"/>
              </a:rPr>
              <a:t>0 - это узнали о BI на первой лекции, а 10 - это реализовали проект в BI системе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💡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ли опыт в Excel - оцените от 0 до 10, где 0 - это узнали в Geek Brains, а 10 - это можете объяснить что такое сводные таблицы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8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Домашнее задание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99" name="Google Shape;499;p78"/>
          <p:cNvSpPr txBox="1"/>
          <p:nvPr>
            <p:ph idx="1" type="subTitle"/>
          </p:nvPr>
        </p:nvSpPr>
        <p:spPr>
          <a:xfrm>
            <a:off x="540000" y="1168500"/>
            <a:ext cx="8064000" cy="234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Скачайте Power BI Desktop - в  качестве подтверждения присылайте скрин интерфейса.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Распишите подробнее свой путь в аналитике и ожидания от обучения: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spcBef>
                <a:spcPts val="1400"/>
              </a:spcBef>
              <a:spcAft>
                <a:spcPts val="0"/>
              </a:spcAft>
              <a:buClr>
                <a:srgbClr val="2C2D30"/>
              </a:buClr>
              <a:buSzPts val="1400"/>
              <a:buFont typeface="IBM Plex Sans"/>
              <a:buChar char="📍"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Есть ли у вас опыт в аналитике и сколько лет?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400"/>
              <a:buFont typeface="IBM Plex Sans"/>
              <a:buChar char="📍"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каком направлении анализа планируете развиваться: BI, бизнес, финансовый, маркетинговый, HR, системный, продуктовая? Возможно вы руководитель или владелец бизнеса, тогда распишите как поможет аналитика в ваших задачах.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400"/>
              <a:buFont typeface="IBM Plex Sans"/>
              <a:buChar char="📍"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Какие основные навыки вы хотите освоить?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400"/>
              <a:buFont typeface="IBM Plex Sans"/>
              <a:buChar char="📍"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Есть ли у вас уже опыт работы в какой-то BI-системе и если да, то какой?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2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Цели семинара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16" name="Google Shape;316;p52"/>
          <p:cNvSpPr txBox="1"/>
          <p:nvPr>
            <p:ph idx="1" type="subTitle"/>
          </p:nvPr>
        </p:nvSpPr>
        <p:spPr>
          <a:xfrm>
            <a:off x="540000" y="1168500"/>
            <a:ext cx="80640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Познакомиться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Ответить на животрепещущие вопросы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Понять 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теоретическую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основу для BI аналитики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Закрепить понимание по первым двум лекциям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7" name="Google Shape;317;p5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3"/>
          <p:cNvSpPr txBox="1"/>
          <p:nvPr>
            <p:ph type="title"/>
          </p:nvPr>
        </p:nvSpPr>
        <p:spPr>
          <a:xfrm>
            <a:off x="540000" y="1887150"/>
            <a:ext cx="8064000" cy="607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Ваши вопросы</a:t>
            </a:r>
            <a:endParaRPr/>
          </a:p>
        </p:txBody>
      </p:sp>
      <p:sp>
        <p:nvSpPr>
          <p:cNvPr id="323" name="Google Shape;323;p53"/>
          <p:cNvSpPr txBox="1"/>
          <p:nvPr>
            <p:ph idx="2" type="title"/>
          </p:nvPr>
        </p:nvSpPr>
        <p:spPr>
          <a:xfrm>
            <a:off x="540000" y="3099250"/>
            <a:ext cx="8064000" cy="382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Вопросы по первым двум лекциям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4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sp>
        <p:nvSpPr>
          <p:cNvPr id="329" name="Google Shape;329;p5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5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Какой инструмент не входит в большую тройку?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35" name="Google Shape;335;p55"/>
          <p:cNvSpPr txBox="1"/>
          <p:nvPr>
            <p:ph idx="1" type="subTitle"/>
          </p:nvPr>
        </p:nvSpPr>
        <p:spPr>
          <a:xfrm>
            <a:off x="540000" y="1168500"/>
            <a:ext cx="80640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Google Data Studio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Qlik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Tableau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36" name="Google Shape;336;p5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6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Какой инструмент не входит в большую тройку?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42" name="Google Shape;342;p56"/>
          <p:cNvSpPr txBox="1"/>
          <p:nvPr>
            <p:ph idx="1" type="subTitle"/>
          </p:nvPr>
        </p:nvSpPr>
        <p:spPr>
          <a:xfrm>
            <a:off x="540000" y="1168500"/>
            <a:ext cx="80640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highlight>
                  <a:srgbClr val="B6D7A8"/>
                </a:highlight>
                <a:latin typeface="IBM Plex Sans"/>
                <a:ea typeface="IBM Plex Sans"/>
                <a:cs typeface="IBM Plex Sans"/>
                <a:sym typeface="IBM Plex Sans"/>
              </a:rPr>
              <a:t>Google Data Studio</a:t>
            </a:r>
            <a:endParaRPr sz="1200">
              <a:solidFill>
                <a:schemeClr val="dk1"/>
              </a:solidFill>
              <a:highlight>
                <a:srgbClr val="B6D7A8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BI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Qlik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Tableau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3" name="Google Shape;343;p5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7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Какие инструменты BI не может заменить даже теоретически?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49" name="Google Shape;349;p57"/>
          <p:cNvSpPr txBox="1"/>
          <p:nvPr>
            <p:ph idx="1" type="subTitle"/>
          </p:nvPr>
        </p:nvSpPr>
        <p:spPr>
          <a:xfrm>
            <a:off x="540000" y="1168500"/>
            <a:ext cx="8064000" cy="25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 Point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SQL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CRM (Salesforce)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Excel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ERP (1C)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Adobe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Яндекс Метрика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Word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0" name="Google Shape;350;p5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